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80" r:id="rId6"/>
    <p:sldId id="269" r:id="rId7"/>
    <p:sldId id="313" r:id="rId8"/>
    <p:sldId id="281" r:id="rId9"/>
    <p:sldId id="315" r:id="rId10"/>
    <p:sldId id="314" r:id="rId11"/>
    <p:sldId id="316" r:id="rId12"/>
    <p:sldId id="317" r:id="rId13"/>
    <p:sldId id="279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0"/>
    <a:srgbClr val="F580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2D524-0AEE-426C-8FF6-910096A480F4}" v="48" dt="2024-04-14T15:46:22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A7AA1-A9EA-4A5A-A734-730CE904EC4D}" type="datetimeFigureOut">
              <a:rPr lang="en-BE" smtClean="0"/>
              <a:t>25/04/2024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E8C4-D3A8-4BC4-9A51-A5A17D1FFB0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53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2310-A256-EB50-D576-6EF18B962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727" y="1600200"/>
            <a:ext cx="3528291" cy="1226127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2DFBE-CAE2-7F43-B6B4-1660C50AC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7" y="3001675"/>
            <a:ext cx="3352800" cy="960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5523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85597-F4E6-F60C-5C1D-8A8B203E5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6C0"/>
                </a:solidFill>
                <a:latin typeface="Maven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26DC8-8634-32C5-18DB-A32FE551D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Heebo" pitchFamily="2" charset="-79"/>
                <a:cs typeface="Heebo" pitchFamily="2" charset="-79"/>
              </a:defRPr>
            </a:lvl1pPr>
            <a:lvl2pPr>
              <a:defRPr sz="1800">
                <a:latin typeface="Heebo" pitchFamily="2" charset="-79"/>
                <a:cs typeface="Heebo" pitchFamily="2" charset="-79"/>
              </a:defRPr>
            </a:lvl2pPr>
            <a:lvl3pPr>
              <a:defRPr sz="1600">
                <a:latin typeface="Heebo" pitchFamily="2" charset="-79"/>
                <a:cs typeface="Heebo" pitchFamily="2" charset="-79"/>
              </a:defRPr>
            </a:lvl3pPr>
            <a:lvl4pPr>
              <a:defRPr sz="1400">
                <a:latin typeface="Heebo" pitchFamily="2" charset="-79"/>
                <a:cs typeface="Heebo" pitchFamily="2" charset="-79"/>
              </a:defRPr>
            </a:lvl4pPr>
            <a:lvl5pPr>
              <a:defRPr sz="1400">
                <a:latin typeface="Heebo" pitchFamily="2" charset="-79"/>
                <a:cs typeface="Heebo" pitchFamily="2" charset="-79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ED342-D008-93A8-CBAA-156CF03D6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6C0"/>
                </a:solidFill>
                <a:latin typeface="Maven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7E301-D4DB-06BA-51D6-B5FBC9B62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latin typeface="Heebo" pitchFamily="2" charset="-79"/>
                <a:cs typeface="Heebo" pitchFamily="2" charset="-79"/>
              </a:defRPr>
            </a:lvl1pPr>
            <a:lvl2pPr>
              <a:defRPr sz="1800">
                <a:latin typeface="Heebo" pitchFamily="2" charset="-79"/>
                <a:cs typeface="Heebo" pitchFamily="2" charset="-79"/>
              </a:defRPr>
            </a:lvl2pPr>
            <a:lvl3pPr>
              <a:defRPr sz="1600">
                <a:latin typeface="Heebo" pitchFamily="2" charset="-79"/>
                <a:cs typeface="Heebo" pitchFamily="2" charset="-79"/>
              </a:defRPr>
            </a:lvl3pPr>
            <a:lvl4pPr>
              <a:defRPr sz="1400">
                <a:latin typeface="Heebo" pitchFamily="2" charset="-79"/>
                <a:cs typeface="Heebo" pitchFamily="2" charset="-79"/>
              </a:defRPr>
            </a:lvl4pPr>
            <a:lvl5pPr>
              <a:defRPr sz="1400">
                <a:latin typeface="Heebo" pitchFamily="2" charset="-79"/>
                <a:cs typeface="Heebo" pitchFamily="2" charset="-79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6D3E37-C734-2BE9-3125-78320E16B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2" y="205653"/>
            <a:ext cx="5516418" cy="475384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Add the chapter title here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7386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l _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088046B-85B9-86A2-6660-8A4EF62E16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6" y="4124325"/>
            <a:ext cx="8943974" cy="16097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</a:t>
            </a:r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42B395-79B6-CE43-FCC8-60DB708AA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4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87C7EF-19B1-51D7-FF28-A99BD8390EE2}"/>
              </a:ext>
            </a:extLst>
          </p:cNvPr>
          <p:cNvSpPr txBox="1">
            <a:spLocks/>
          </p:cNvSpPr>
          <p:nvPr userDrawn="1"/>
        </p:nvSpPr>
        <p:spPr>
          <a:xfrm>
            <a:off x="6400802" y="205653"/>
            <a:ext cx="551641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ven Pro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58025"/>
                </a:solidFill>
              </a:rPr>
              <a:t>Add the chapter title here</a:t>
            </a:r>
            <a:endParaRPr lang="en-BE" dirty="0">
              <a:solidFill>
                <a:srgbClr val="F58025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F3BF59-F607-5303-5E76-8E31D01DB458}"/>
              </a:ext>
            </a:extLst>
          </p:cNvPr>
          <p:cNvSpPr/>
          <p:nvPr userDrawn="1"/>
        </p:nvSpPr>
        <p:spPr>
          <a:xfrm>
            <a:off x="3132281" y="5258954"/>
            <a:ext cx="898237" cy="898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5EB65A-5AEA-945E-5693-74FFA52E0505}"/>
              </a:ext>
            </a:extLst>
          </p:cNvPr>
          <p:cNvSpPr/>
          <p:nvPr userDrawn="1"/>
        </p:nvSpPr>
        <p:spPr>
          <a:xfrm>
            <a:off x="7869381" y="5258954"/>
            <a:ext cx="898237" cy="898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342C-3A8E-AD5F-19DE-7F8042EC7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254" y="1727199"/>
            <a:ext cx="2605087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61CFD7-24DB-1E89-3025-338DFF268B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0659" y="1727198"/>
            <a:ext cx="2605087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32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87C7EF-19B1-51D7-FF28-A99BD8390EE2}"/>
              </a:ext>
            </a:extLst>
          </p:cNvPr>
          <p:cNvSpPr txBox="1">
            <a:spLocks/>
          </p:cNvSpPr>
          <p:nvPr userDrawn="1"/>
        </p:nvSpPr>
        <p:spPr>
          <a:xfrm>
            <a:off x="6414513" y="122526"/>
            <a:ext cx="551641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ven Pro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58025"/>
                </a:solidFill>
              </a:rPr>
              <a:t>Add the chapter title here</a:t>
            </a:r>
            <a:endParaRPr lang="en-BE" dirty="0">
              <a:solidFill>
                <a:srgbClr val="F5802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7672BE-7036-7FE5-D008-2E8C03192DBF}"/>
              </a:ext>
            </a:extLst>
          </p:cNvPr>
          <p:cNvSpPr/>
          <p:nvPr userDrawn="1"/>
        </p:nvSpPr>
        <p:spPr>
          <a:xfrm>
            <a:off x="2100118" y="5116944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E78B05-0E5C-04BD-2A85-F9043F9B1666}"/>
              </a:ext>
            </a:extLst>
          </p:cNvPr>
          <p:cNvSpPr/>
          <p:nvPr userDrawn="1"/>
        </p:nvSpPr>
        <p:spPr>
          <a:xfrm>
            <a:off x="5817754" y="5116518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9CAF95-21DA-B8A4-B346-A839174F55B4}"/>
              </a:ext>
            </a:extLst>
          </p:cNvPr>
          <p:cNvSpPr/>
          <p:nvPr userDrawn="1"/>
        </p:nvSpPr>
        <p:spPr>
          <a:xfrm>
            <a:off x="9356436" y="5116518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FE2DBD6-852C-2D05-F817-8C055CDFE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3078" y="1867693"/>
            <a:ext cx="2605087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39BD-CDFA-BC2D-C047-8A98EC442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9078" y="1867692"/>
            <a:ext cx="2605087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C1D045-E6B1-D926-CB0D-1A6D8B4D3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07760" y="1867691"/>
            <a:ext cx="2605087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1435D7-65D2-D230-45B7-EADFA74F6D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5675" y="5218113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1</a:t>
            </a:r>
            <a:endParaRPr lang="en-BE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CE4F067-EC7B-E262-A0FF-EBC4B9D7E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2550" y="5241932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2</a:t>
            </a:r>
            <a:endParaRPr lang="en-B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11A61F6-7F67-1463-AEF9-EBA59C73C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9321" y="5220003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3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5323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87C7EF-19B1-51D7-FF28-A99BD8390EE2}"/>
              </a:ext>
            </a:extLst>
          </p:cNvPr>
          <p:cNvSpPr txBox="1">
            <a:spLocks/>
          </p:cNvSpPr>
          <p:nvPr userDrawn="1"/>
        </p:nvSpPr>
        <p:spPr>
          <a:xfrm>
            <a:off x="6400802" y="205653"/>
            <a:ext cx="551641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ven Pro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58025"/>
                </a:solidFill>
              </a:rPr>
              <a:t>Add the chapter title here</a:t>
            </a:r>
            <a:endParaRPr lang="en-BE" dirty="0">
              <a:solidFill>
                <a:srgbClr val="F58025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18890D-5EDA-47C7-9E4F-28A38D4899B1}"/>
              </a:ext>
            </a:extLst>
          </p:cNvPr>
          <p:cNvSpPr/>
          <p:nvPr userDrawn="1"/>
        </p:nvSpPr>
        <p:spPr>
          <a:xfrm>
            <a:off x="1398154" y="5329381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2610E2-4FFE-C65C-FA5F-510DEEF0CB81}"/>
              </a:ext>
            </a:extLst>
          </p:cNvPr>
          <p:cNvSpPr/>
          <p:nvPr userDrawn="1"/>
        </p:nvSpPr>
        <p:spPr>
          <a:xfrm>
            <a:off x="4284517" y="5311339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A31891-D7EA-82A6-5FF1-D04CA65B4BA4}"/>
              </a:ext>
            </a:extLst>
          </p:cNvPr>
          <p:cNvSpPr/>
          <p:nvPr userDrawn="1"/>
        </p:nvSpPr>
        <p:spPr>
          <a:xfrm>
            <a:off x="7170880" y="5311339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2B8398-575A-B998-C559-AA6987D6A352}"/>
              </a:ext>
            </a:extLst>
          </p:cNvPr>
          <p:cNvSpPr/>
          <p:nvPr userDrawn="1"/>
        </p:nvSpPr>
        <p:spPr>
          <a:xfrm>
            <a:off x="10057243" y="5311339"/>
            <a:ext cx="707737" cy="7077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D6469E-43B1-BF5B-9A9A-E25067427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342" y="1867693"/>
            <a:ext cx="2205003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A01D-4E49-7E48-EFA3-B828BD359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395" y="1867693"/>
            <a:ext cx="2205003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8DEF29-5D79-C0E4-4313-D413CE07C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0448" y="1867693"/>
            <a:ext cx="2205003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DA0295-9EC2-6F66-280C-A5484943C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6501" y="1867693"/>
            <a:ext cx="2205003" cy="31226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DF72B17-997E-B7BA-EFC3-41DA1E4B55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8170" y="5414961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2</a:t>
            </a:r>
            <a:endParaRPr lang="en-BE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2749AF9-B66B-47D4-8CAB-78E598D8B3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93766" y="5414961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3</a:t>
            </a:r>
            <a:endParaRPr lang="en-BE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FD1575F-F1B2-1930-0C5A-B9125896ED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80129" y="5414961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4</a:t>
            </a:r>
            <a:endParaRPr lang="en-BE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BB6CC705-605B-4739-0E3C-E8ED3F283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2196" y="5414961"/>
            <a:ext cx="461963" cy="536575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pPr lvl="0"/>
            <a:r>
              <a:rPr lang="fr-BE" dirty="0"/>
              <a:t>1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5007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8D87D-A756-4C85-F741-D89A40DE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67F7-FFDA-4DD8-B40E-C20FA917408A}" type="datetimeFigureOut">
              <a:rPr lang="en-BE" smtClean="0"/>
              <a:t>25/04/2024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3471D-0C6C-CDBF-78EE-D00F0FB0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B60DD-A7BB-EE6B-7AA3-861E81D4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746E-7741-4052-A688-8DB74A9F7075}" type="slidenum">
              <a:rPr lang="en-BE" smtClean="0"/>
              <a:t>‹#›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B8A2A8-AB4D-DC36-F347-6568118AC2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2727" y="1600200"/>
            <a:ext cx="6003637" cy="1226127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here to add text</a:t>
            </a:r>
            <a:endParaRPr lang="en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8AE2EC-EAB8-FF97-B949-2FBC6E81D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6" y="3001675"/>
            <a:ext cx="6003637" cy="9607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subtext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863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E16953-ED30-4D03-2F76-5895D49FA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2" y="205653"/>
            <a:ext cx="5516418" cy="475384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Add the chapter title here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31FE2-C846-B190-13B4-FA0C2AB06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5788" y="1524000"/>
            <a:ext cx="4452937" cy="3814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18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_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2F52FC5-E225-9800-CB8F-5B67CB414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442" y="1524000"/>
            <a:ext cx="4452937" cy="3814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82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7AA41E-CA3E-B576-75EF-F4CE81D31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2" y="205653"/>
            <a:ext cx="5516418" cy="475384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Add the chapter title here</a:t>
            </a:r>
            <a:endParaRPr lang="en-B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A6B74D-09D8-E50F-0E8E-A7FF2740BD88}"/>
              </a:ext>
            </a:extLst>
          </p:cNvPr>
          <p:cNvSpPr txBox="1">
            <a:spLocks/>
          </p:cNvSpPr>
          <p:nvPr userDrawn="1"/>
        </p:nvSpPr>
        <p:spPr>
          <a:xfrm>
            <a:off x="1843876" y="4200624"/>
            <a:ext cx="2874774" cy="1226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Maven Pro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Click here </a:t>
            </a:r>
          </a:p>
          <a:p>
            <a:pPr algn="l"/>
            <a:r>
              <a:rPr lang="en-GB" dirty="0"/>
              <a:t>to add text</a:t>
            </a:r>
            <a:endParaRPr lang="en-BE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68F71D-0B4F-FDE2-DB68-2E39E04F0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007" y="1921163"/>
            <a:ext cx="4452937" cy="3814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16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1254710-E3BD-5165-DA1E-34673113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09" y="392503"/>
            <a:ext cx="7934951" cy="720306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A18B60-B918-50C1-F1B0-C17D7D594A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309" y="1112810"/>
            <a:ext cx="5407412" cy="4399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8168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DC9AA4-4686-1187-A684-A0FED7C44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40" y="499995"/>
            <a:ext cx="5630141" cy="682986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Agenda</a:t>
            </a:r>
            <a:endParaRPr lang="en-BE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3C22368-7C29-5FAF-C520-582A6EC71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7144" y="1375970"/>
            <a:ext cx="5174340" cy="43994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Chapter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8E312-CE8D-8004-0478-78E91A2E4C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4198" y="2600975"/>
            <a:ext cx="5157286" cy="44291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Chapter</a:t>
            </a:r>
            <a:endParaRPr lang="en-B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719E16E-AAF1-A97A-BD73-987412F365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2714" y="5043418"/>
            <a:ext cx="5157286" cy="44291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Chapter</a:t>
            </a:r>
            <a:endParaRPr lang="en-BE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27441A6-51F0-EA28-F724-340F3CC31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4646" y="3806880"/>
            <a:ext cx="5157286" cy="44291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Chapter</a:t>
            </a:r>
            <a:endParaRPr lang="en-B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12F2591-0853-663F-6EF4-8C3419D7E5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5148" y="3061435"/>
            <a:ext cx="5176838" cy="64485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C0D39A6-2CDE-2740-4D6D-C81906B49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3162" y="5486332"/>
            <a:ext cx="5176838" cy="60516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36263CDA-7A15-2C48-A90F-B33F21077F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4646" y="1842527"/>
            <a:ext cx="5176838" cy="6829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95DBAF7-119C-A15A-8C98-C8B03E431C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4646" y="4258344"/>
            <a:ext cx="5176838" cy="68127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00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FC9056F-DE56-F024-95CD-4C8A59CAA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2" y="205653"/>
            <a:ext cx="5516418" cy="475384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Add the chapter title here</a:t>
            </a:r>
            <a:endParaRPr lang="en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5C13AA3-1D63-121B-8F0F-0FDB119A43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1784" y="1319525"/>
            <a:ext cx="5031378" cy="36512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text/highlight something</a:t>
            </a:r>
            <a:endParaRPr lang="en-BE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0E32296-B96D-C591-52CC-899FB966A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62473" y="2336800"/>
            <a:ext cx="2475346" cy="30794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3713A-328C-807A-5BAF-101F01172F36}"/>
              </a:ext>
            </a:extLst>
          </p:cNvPr>
          <p:cNvSpPr txBox="1">
            <a:spLocks/>
          </p:cNvSpPr>
          <p:nvPr userDrawn="1"/>
        </p:nvSpPr>
        <p:spPr>
          <a:xfrm>
            <a:off x="3885113" y="4399852"/>
            <a:ext cx="5031378" cy="71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aven Pro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Title</a:t>
            </a:r>
            <a:endParaRPr lang="en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9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9F30DE-CF68-0AB1-70B1-7B1B0FF6E0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1452" y="2745336"/>
            <a:ext cx="6003637" cy="1226127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here to add text</a:t>
            </a:r>
            <a:endParaRPr lang="en-B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B7CB21F-C728-E8D4-EDC8-DB826E74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1451" y="4146811"/>
            <a:ext cx="6003637" cy="9607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ave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subtext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80599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15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6D73326-375E-9F63-7C42-9D31267C4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17EFB4-C72B-4C27-C439-259C07F54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9" y="2508106"/>
            <a:ext cx="5630141" cy="150018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chapter title</a:t>
            </a:r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F76D17-B32F-F2B5-CEAD-F389D9A6B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6">
            <a:extLst>
              <a:ext uri="{FF2B5EF4-FFF2-40B4-BE49-F238E27FC236}">
                <a16:creationId xmlns:a16="http://schemas.microsoft.com/office/drawing/2014/main" id="{1CE6A0D9-84A0-A391-A98F-EDAB428A73F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599" y="3276599"/>
            <a:ext cx="3012141" cy="3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9BE51-05E6-1878-9BA7-7D787529B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9" y="2508106"/>
            <a:ext cx="5630141" cy="150018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chapter title</a:t>
            </a:r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A98D0BD-A9F5-0F9A-DAB0-5F3AB743BE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1590-E25E-37CF-5422-BF877AA46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9" y="2508106"/>
            <a:ext cx="5630141" cy="150018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chapter title</a:t>
            </a:r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8057EB-C3C5-8629-CCB9-9A118669D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61-51A2-662B-C1D9-96CBB2D98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9" y="2508106"/>
            <a:ext cx="5630141" cy="150018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chapter title</a:t>
            </a:r>
            <a:endParaRPr lang="en-B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E142471-EB59-FFB1-7221-C090FA832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D56E-9F3C-7AF6-4AD1-D7BD2832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9" y="2508106"/>
            <a:ext cx="5630141" cy="150018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chapter title</a:t>
            </a:r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BDBC86-2769-914D-2D3B-139F1748C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EC4-488A-EE4E-CC23-FD440EAF1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9" y="2508106"/>
            <a:ext cx="5630141" cy="150018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chapter title</a:t>
            </a:r>
            <a:endParaRPr lang="en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0795A0-2EC8-C535-996E-918308F29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376" y="240579"/>
            <a:ext cx="1269246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F5B93A6-B1E5-EB3B-08AA-FD83A089E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2" y="205653"/>
            <a:ext cx="5516418" cy="475384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rgbClr val="F58025"/>
                </a:solidFill>
                <a:latin typeface="Maven Pro" pitchFamily="2" charset="0"/>
              </a:defRPr>
            </a:lvl1pPr>
          </a:lstStyle>
          <a:p>
            <a:r>
              <a:rPr lang="en-GB" dirty="0"/>
              <a:t>Add the chapter title here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E583-B7B0-18DD-FB2B-26EE903C4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7238" y="1635125"/>
            <a:ext cx="5440362" cy="37226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61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E0FC1-2BE4-3DC3-52BC-E24F1402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F10CC-E6C3-B17A-D928-19AFE257E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9FDB3-60F3-4268-5254-A4A5476B5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67F7-FFDA-4DD8-B40E-C20FA917408A}" type="datetimeFigureOut">
              <a:rPr lang="en-BE" smtClean="0"/>
              <a:t>25/04/2024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CC99B-4BE5-5B4B-60A5-0F8F8B016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1330-7107-BDAC-3ECD-949BC9DD7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746E-7741-4052-A688-8DB74A9F707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52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71" r:id="rId5"/>
    <p:sldLayoutId id="2147483651" r:id="rId6"/>
    <p:sldLayoutId id="2147483672" r:id="rId7"/>
    <p:sldLayoutId id="2147483673" r:id="rId8"/>
    <p:sldLayoutId id="2147483652" r:id="rId9"/>
    <p:sldLayoutId id="2147483653" r:id="rId10"/>
    <p:sldLayoutId id="2147483666" r:id="rId11"/>
    <p:sldLayoutId id="2147483654" r:id="rId12"/>
    <p:sldLayoutId id="2147483661" r:id="rId13"/>
    <p:sldLayoutId id="2147483662" r:id="rId14"/>
    <p:sldLayoutId id="2147483655" r:id="rId15"/>
    <p:sldLayoutId id="2147483656" r:id="rId16"/>
    <p:sldLayoutId id="2147483667" r:id="rId17"/>
    <p:sldLayoutId id="2147483657" r:id="rId18"/>
    <p:sldLayoutId id="2147483658" r:id="rId19"/>
    <p:sldLayoutId id="2147483659" r:id="rId20"/>
    <p:sldLayoutId id="2147483660" r:id="rId21"/>
    <p:sldLayoutId id="2147483664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B7B6-1245-EB69-323C-309DBA058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435" y="1959429"/>
            <a:ext cx="4449410" cy="2117202"/>
          </a:xfrm>
        </p:spPr>
        <p:txBody>
          <a:bodyPr/>
          <a:lstStyle/>
          <a:p>
            <a:r>
              <a:rPr lang="en-GB" sz="2800" kern="1400" spc="-5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welcome a new generation of dashboards: Revolutionizing Traffic Management!</a:t>
            </a:r>
            <a:br>
              <a:rPr lang="en-BE" sz="1800" kern="1400" spc="-5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401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CBB3-D845-7296-6984-4720566AF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74DCE-E47C-EE52-0FF9-F3E43F029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err="1"/>
              <a:t>Visit</a:t>
            </a:r>
            <a:r>
              <a:rPr lang="fr-BE" dirty="0"/>
              <a:t>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website</a:t>
            </a:r>
            <a:r>
              <a:rPr lang="fr-BE" dirty="0"/>
              <a:t> www.macq.eu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7732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0115-7BE5-7C1B-ED04-5558D843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0B513-6286-88D9-497E-207F5EFDC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176" y="2167989"/>
            <a:ext cx="5174340" cy="905114"/>
          </a:xfrm>
        </p:spPr>
        <p:txBody>
          <a:bodyPr>
            <a:normAutofit lnSpcReduction="10000"/>
          </a:bodyPr>
          <a:lstStyle/>
          <a:p>
            <a:r>
              <a:rPr lang="fr-BE" sz="3200" dirty="0"/>
              <a:t>1. Introduction to the </a:t>
            </a:r>
            <a:r>
              <a:rPr lang="fr-BE" sz="3200" dirty="0" err="1"/>
              <a:t>Mobility</a:t>
            </a:r>
            <a:r>
              <a:rPr lang="fr-BE" sz="3200" dirty="0"/>
              <a:t> </a:t>
            </a:r>
            <a:r>
              <a:rPr lang="fr-BE" sz="3200" dirty="0" err="1"/>
              <a:t>Dashboards</a:t>
            </a:r>
            <a:r>
              <a:rPr lang="fr-BE" sz="3200" dirty="0"/>
              <a:t>  </a:t>
            </a:r>
            <a:endParaRPr lang="en-BE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E20DC-9F15-E922-366D-F9F189C5F6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7144" y="3570293"/>
            <a:ext cx="5157286" cy="828025"/>
          </a:xfrm>
        </p:spPr>
        <p:txBody>
          <a:bodyPr>
            <a:normAutofit/>
          </a:bodyPr>
          <a:lstStyle/>
          <a:p>
            <a:r>
              <a:rPr lang="fr-BE" sz="3200" dirty="0"/>
              <a:t>2. </a:t>
            </a:r>
            <a:r>
              <a:rPr lang="fr-BE" sz="3200" dirty="0" err="1"/>
              <a:t>Dashboards</a:t>
            </a:r>
            <a:r>
              <a:rPr lang="fr-BE" sz="3200" dirty="0"/>
              <a:t> </a:t>
            </a:r>
            <a:endParaRPr lang="en-BE" sz="32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A2364F-C386-9A69-CA04-4B874014CF69}"/>
              </a:ext>
            </a:extLst>
          </p:cNvPr>
          <p:cNvSpPr txBox="1">
            <a:spLocks/>
          </p:cNvSpPr>
          <p:nvPr/>
        </p:nvSpPr>
        <p:spPr>
          <a:xfrm>
            <a:off x="6717144" y="4612922"/>
            <a:ext cx="5157286" cy="828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aven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/>
              <a:t>3. Key </a:t>
            </a:r>
            <a:r>
              <a:rPr lang="fr-BE" sz="3200" dirty="0" err="1"/>
              <a:t>features</a:t>
            </a:r>
            <a:r>
              <a:rPr lang="fr-BE" sz="3200" dirty="0"/>
              <a:t> of the </a:t>
            </a:r>
            <a:r>
              <a:rPr lang="fr-BE" sz="3200" dirty="0" err="1"/>
              <a:t>Mobility</a:t>
            </a:r>
            <a:r>
              <a:rPr lang="fr-BE" sz="3200" dirty="0"/>
              <a:t> </a:t>
            </a:r>
            <a:r>
              <a:rPr lang="fr-BE" sz="3200" dirty="0" err="1"/>
              <a:t>Dashboards</a:t>
            </a:r>
            <a:r>
              <a:rPr lang="fr-BE" sz="3200" dirty="0"/>
              <a:t>  </a:t>
            </a:r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70549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E27D-1863-8A53-A4FD-3A26847C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477" y="2744327"/>
            <a:ext cx="5630141" cy="1070766"/>
          </a:xfrm>
        </p:spPr>
        <p:txBody>
          <a:bodyPr>
            <a:normAutofit/>
          </a:bodyPr>
          <a:lstStyle/>
          <a:p>
            <a:r>
              <a:rPr lang="fr-BE" sz="3200" dirty="0"/>
              <a:t>Introduction to the </a:t>
            </a:r>
            <a:r>
              <a:rPr lang="fr-BE" sz="3200" dirty="0" err="1"/>
              <a:t>Mobility</a:t>
            </a:r>
            <a:r>
              <a:rPr lang="fr-BE" sz="3200" dirty="0"/>
              <a:t> </a:t>
            </a:r>
            <a:r>
              <a:rPr lang="fr-BE" sz="3200" dirty="0" err="1"/>
              <a:t>Dashboards</a:t>
            </a:r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52602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6DA8-03BA-3EA1-226B-D8AC35C5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496" y="261636"/>
            <a:ext cx="5516418" cy="475384"/>
          </a:xfrm>
        </p:spPr>
        <p:txBody>
          <a:bodyPr/>
          <a:lstStyle/>
          <a:p>
            <a:r>
              <a:rPr lang="en-GB" dirty="0"/>
              <a:t>Introduction to the Mobility Dashboards 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BDA8-D2C3-A660-1CB5-BADC7F85F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720" y="1635125"/>
            <a:ext cx="5440362" cy="4541740"/>
          </a:xfrm>
        </p:spPr>
        <p:txBody>
          <a:bodyPr>
            <a:normAutofit/>
          </a:bodyPr>
          <a:lstStyle/>
          <a:p>
            <a:pPr algn="l"/>
            <a:r>
              <a:rPr lang="en-GB" sz="1500" b="1" i="0" dirty="0">
                <a:solidFill>
                  <a:srgbClr val="0D0D0D"/>
                </a:solidFill>
                <a:effectLst/>
                <a:latin typeface="Söhne"/>
              </a:rPr>
              <a:t>Project Context</a:t>
            </a: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: Part of the Torres research project funded by The Region of Brussels-Capital (</a:t>
            </a:r>
            <a:r>
              <a:rPr lang="en-GB" sz="1500" b="0" i="0" dirty="0" err="1">
                <a:solidFill>
                  <a:srgbClr val="0D0D0D"/>
                </a:solidFill>
                <a:effectLst/>
                <a:latin typeface="Söhne"/>
              </a:rPr>
              <a:t>Innoviris</a:t>
            </a: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).</a:t>
            </a:r>
          </a:p>
          <a:p>
            <a:pPr algn="l"/>
            <a:r>
              <a:rPr lang="en-GB" sz="1500" b="1" i="0" dirty="0">
                <a:solidFill>
                  <a:srgbClr val="0D0D0D"/>
                </a:solidFill>
                <a:effectLst/>
                <a:latin typeface="Söhne"/>
              </a:rPr>
              <a:t>Development</a:t>
            </a: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: Macq has developed a proof-of-concept Mobility dashboard.</a:t>
            </a:r>
          </a:p>
          <a:p>
            <a:pPr algn="l"/>
            <a:r>
              <a:rPr lang="en-GB" sz="1500" b="1" i="0" dirty="0">
                <a:solidFill>
                  <a:srgbClr val="0D0D0D"/>
                </a:solidFill>
                <a:effectLst/>
                <a:latin typeface="Söhne"/>
              </a:rPr>
              <a:t>Data Source</a:t>
            </a: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: Utilizes data from Macq ANPR Cameras in the city’s Low Emission Zone.</a:t>
            </a:r>
          </a:p>
          <a:p>
            <a:pPr algn="l"/>
            <a:r>
              <a:rPr lang="en-GB" sz="1500" b="1" i="0" dirty="0">
                <a:solidFill>
                  <a:srgbClr val="0D0D0D"/>
                </a:solidFill>
                <a:effectLst/>
                <a:latin typeface="Söhne"/>
              </a:rPr>
              <a:t>Dashboard Functionality</a:t>
            </a: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Interactive and user-friendly interface.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Extracts insights from complex traffic data.</a:t>
            </a:r>
          </a:p>
          <a:p>
            <a:pPr algn="l"/>
            <a:r>
              <a:rPr lang="en-GB" sz="1500" b="1" i="0" dirty="0">
                <a:solidFill>
                  <a:srgbClr val="0D0D0D"/>
                </a:solidFill>
                <a:effectLst/>
                <a:latin typeface="Söhne"/>
              </a:rPr>
              <a:t>Purpose</a:t>
            </a: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Helps mobility stakeholders understand traffic patterns and issues.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D0D0D"/>
                </a:solidFill>
                <a:effectLst/>
                <a:latin typeface="Söhne"/>
              </a:rPr>
              <a:t>Guides decision-making towards more effective mobility solutions.</a:t>
            </a:r>
          </a:p>
          <a:p>
            <a:endParaRPr lang="en-B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B877AD-207E-AEFB-21E0-23EBAD7C530B}"/>
              </a:ext>
            </a:extLst>
          </p:cNvPr>
          <p:cNvSpPr/>
          <p:nvPr/>
        </p:nvSpPr>
        <p:spPr>
          <a:xfrm>
            <a:off x="5355380" y="1679107"/>
            <a:ext cx="216101" cy="216101"/>
          </a:xfrm>
          <a:prstGeom prst="ellipse">
            <a:avLst/>
          </a:prstGeom>
          <a:solidFill>
            <a:srgbClr val="F58025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2C3C7E-3600-2911-F2E0-356188088C65}"/>
              </a:ext>
            </a:extLst>
          </p:cNvPr>
          <p:cNvSpPr/>
          <p:nvPr/>
        </p:nvSpPr>
        <p:spPr>
          <a:xfrm>
            <a:off x="5355380" y="2198252"/>
            <a:ext cx="216101" cy="216101"/>
          </a:xfrm>
          <a:prstGeom prst="ellipse">
            <a:avLst/>
          </a:prstGeom>
          <a:solidFill>
            <a:srgbClr val="F58025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DC84E6-D9C5-15CE-385F-2A00904A046E}"/>
              </a:ext>
            </a:extLst>
          </p:cNvPr>
          <p:cNvSpPr/>
          <p:nvPr/>
        </p:nvSpPr>
        <p:spPr>
          <a:xfrm>
            <a:off x="5359285" y="2766604"/>
            <a:ext cx="216101" cy="216101"/>
          </a:xfrm>
          <a:prstGeom prst="ellipse">
            <a:avLst/>
          </a:prstGeom>
          <a:solidFill>
            <a:srgbClr val="F58025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E51AC8-7A07-910B-8390-12E68EFA0E52}"/>
              </a:ext>
            </a:extLst>
          </p:cNvPr>
          <p:cNvSpPr/>
          <p:nvPr/>
        </p:nvSpPr>
        <p:spPr>
          <a:xfrm>
            <a:off x="5366127" y="3285749"/>
            <a:ext cx="216101" cy="216101"/>
          </a:xfrm>
          <a:prstGeom prst="ellipse">
            <a:avLst/>
          </a:prstGeom>
          <a:solidFill>
            <a:srgbClr val="F58025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DFD7E9-518D-0DF9-C9AD-1D077EDB0B51}"/>
              </a:ext>
            </a:extLst>
          </p:cNvPr>
          <p:cNvSpPr/>
          <p:nvPr/>
        </p:nvSpPr>
        <p:spPr>
          <a:xfrm>
            <a:off x="5366127" y="4157145"/>
            <a:ext cx="216101" cy="216101"/>
          </a:xfrm>
          <a:prstGeom prst="ellipse">
            <a:avLst/>
          </a:prstGeom>
          <a:solidFill>
            <a:srgbClr val="F58025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004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E27D-1863-8A53-A4FD-3A26847C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384" y="2800311"/>
            <a:ext cx="4856246" cy="1070766"/>
          </a:xfrm>
        </p:spPr>
        <p:txBody>
          <a:bodyPr>
            <a:normAutofit/>
          </a:bodyPr>
          <a:lstStyle/>
          <a:p>
            <a:r>
              <a:rPr lang="en-GB" sz="4800" dirty="0"/>
              <a:t>Dashboards </a:t>
            </a:r>
            <a:endParaRPr lang="en-BE" sz="4800" dirty="0"/>
          </a:p>
        </p:txBody>
      </p:sp>
    </p:spTree>
    <p:extLst>
      <p:ext uri="{BB962C8B-B14F-4D97-AF65-F5344CB8AC3E}">
        <p14:creationId xmlns:p14="http://schemas.microsoft.com/office/powerpoint/2010/main" val="203423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6CA9FE-CA09-E625-7DE0-7159A8D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Dashboards 1 </a:t>
            </a:r>
            <a:endParaRPr lang="en-BE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F47B259-364D-F295-0F85-C1B7DFAF2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99" y="787943"/>
            <a:ext cx="8470152" cy="43675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75671-6EDC-1601-5B70-F7545835912C}"/>
              </a:ext>
            </a:extLst>
          </p:cNvPr>
          <p:cNvSpPr txBox="1"/>
          <p:nvPr/>
        </p:nvSpPr>
        <p:spPr>
          <a:xfrm>
            <a:off x="1987421" y="53557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first dashboard helps identify patterns requiring more attention.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Then, thanks to easy to use filters, you can focus your attention to this specific time range and understand how the event occurs in space.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4413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0DB968-9F57-90AE-4C94-8DF1FA23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148" y="261637"/>
            <a:ext cx="5157787" cy="475384"/>
          </a:xfrm>
        </p:spPr>
        <p:txBody>
          <a:bodyPr/>
          <a:lstStyle/>
          <a:p>
            <a:pPr algn="ctr"/>
            <a:r>
              <a:rPr lang="en-GB" dirty="0"/>
              <a:t>Mobility Dashboard Brussels </a:t>
            </a:r>
            <a:endParaRPr lang="en-B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7FB2F5-A924-5860-10E3-5CD1B072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496" y="261636"/>
            <a:ext cx="5516418" cy="475384"/>
          </a:xfrm>
        </p:spPr>
        <p:txBody>
          <a:bodyPr/>
          <a:lstStyle/>
          <a:p>
            <a:r>
              <a:rPr lang="en-GB" dirty="0"/>
              <a:t>Dashboards 2 </a:t>
            </a:r>
            <a:endParaRPr lang="en-BE" dirty="0"/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580E616E-2A63-89C7-9A8D-F0DBE7F7D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7" y="917335"/>
            <a:ext cx="8889990" cy="45753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E00D0-5F72-46BD-0589-D378EA014297}"/>
              </a:ext>
            </a:extLst>
          </p:cNvPr>
          <p:cNvSpPr txBox="1"/>
          <p:nvPr/>
        </p:nvSpPr>
        <p:spPr>
          <a:xfrm>
            <a:off x="2481942" y="5492717"/>
            <a:ext cx="6960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BE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llows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you to compare different situation.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example, decide to compare traffic volumes between two locations, or two period of time. 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BE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owerful</a:t>
            </a:r>
            <a:r>
              <a:rPr lang="en-B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tool to prioritize your mobility problems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7735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1C1795-BF5B-CC56-DF39-409EA05E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</a:t>
            </a:r>
            <a:r>
              <a:rPr lang="en-GB" dirty="0" err="1"/>
              <a:t>Freatures</a:t>
            </a:r>
            <a:r>
              <a:rPr lang="en-GB" dirty="0"/>
              <a:t> of the Mobility Dashboards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7301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5767E-3562-D51C-529B-8F1695A1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 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43A90-17A2-3184-3900-988218B47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0515" y="1981200"/>
            <a:ext cx="4452937" cy="3281266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b="1" i="0" dirty="0">
                <a:solidFill>
                  <a:srgbClr val="0D0D0D"/>
                </a:solidFill>
                <a:effectLst/>
                <a:latin typeface="Söhne"/>
              </a:rPr>
              <a:t>Pattern Identification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 Pinpoints areas needing attention such as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overspeeding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traffic volume, and type.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b="1" i="0" dirty="0">
                <a:solidFill>
                  <a:srgbClr val="0D0D0D"/>
                </a:solidFill>
                <a:effectLst/>
                <a:latin typeface="Söhne"/>
              </a:rPr>
              <a:t>Time Analysis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Analyzes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when specific traffic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behaviors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are most prevalent.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b="1" i="0" dirty="0">
                <a:solidFill>
                  <a:srgbClr val="0D0D0D"/>
                </a:solidFill>
                <a:effectLst/>
                <a:latin typeface="Söhne"/>
              </a:rPr>
              <a:t>Interactive Filters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 Allows for focused investigation within specific time ranges.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D0D0D"/>
                </a:solidFill>
                <a:latin typeface="Söhne"/>
              </a:rPr>
              <a:t>S</a:t>
            </a:r>
            <a:r>
              <a:rPr lang="en-GB" b="1" i="0" dirty="0">
                <a:solidFill>
                  <a:srgbClr val="0D0D0D"/>
                </a:solidFill>
                <a:effectLst/>
                <a:latin typeface="Söhne"/>
              </a:rPr>
              <a:t>patial Insight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 Understands how events unfold geographically.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b="1" i="0" dirty="0">
                <a:solidFill>
                  <a:srgbClr val="0D0D0D"/>
                </a:solidFill>
                <a:effectLst/>
                <a:latin typeface="Söhne"/>
              </a:rPr>
              <a:t>Outcome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 Enables planning of effective measures to enhance urban mobility and citizen well-being.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5394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024_Template_vLight (1) (1)" id="{6EE568D8-B402-406E-855D-D71A260198C2}" vid="{501A208F-6EC1-4785-A711-1D2DD3AC60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6c9e72-06e7-4da4-b678-932987bedfb1">
      <Terms xmlns="http://schemas.microsoft.com/office/infopath/2007/PartnerControls"/>
    </lcf76f155ced4ddcb4097134ff3c332f>
    <TaxCatchAll xmlns="438650f1-cf93-4721-850d-b6810b462b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C927680AC4047B8F65AD8C1C45627" ma:contentTypeVersion="18" ma:contentTypeDescription="Create a new document." ma:contentTypeScope="" ma:versionID="5c5e9daa81f510a450a0ea20ea2aca78">
  <xsd:schema xmlns:xsd="http://www.w3.org/2001/XMLSchema" xmlns:xs="http://www.w3.org/2001/XMLSchema" xmlns:p="http://schemas.microsoft.com/office/2006/metadata/properties" xmlns:ns2="9d6c9e72-06e7-4da4-b678-932987bedfb1" xmlns:ns3="438650f1-cf93-4721-850d-b6810b462bdf" targetNamespace="http://schemas.microsoft.com/office/2006/metadata/properties" ma:root="true" ma:fieldsID="19e6f7f3a1ce1666895fd662e7ee7e6d" ns2:_="" ns3:_="">
    <xsd:import namespace="9d6c9e72-06e7-4da4-b678-932987bedfb1"/>
    <xsd:import namespace="438650f1-cf93-4721-850d-b6810b462b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c9e72-06e7-4da4-b678-932987bedf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c494e0d-fd46-4a35-afd6-06ab62e22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650f1-cf93-4721-850d-b6810b462b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e6fffc-2eed-4cdc-9a29-70d4d1af4f3b}" ma:internalName="TaxCatchAll" ma:showField="CatchAllData" ma:web="438650f1-cf93-4721-850d-b6810b462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F1F37-1A1D-4AB6-A2B7-AA8349C5B176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5107200f-bd8c-409c-8a2b-6f25721605f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9fe600a-e047-4fa4-acae-02535d86b3f9"/>
    <ds:schemaRef ds:uri="9d6c9e72-06e7-4da4-b678-932987bedfb1"/>
    <ds:schemaRef ds:uri="438650f1-cf93-4721-850d-b6810b462bdf"/>
  </ds:schemaRefs>
</ds:datastoreItem>
</file>

<file path=customXml/itemProps2.xml><?xml version="1.0" encoding="utf-8"?>
<ds:datastoreItem xmlns:ds="http://schemas.openxmlformats.org/officeDocument/2006/customXml" ds:itemID="{EA911E0F-48A6-4576-8E0D-ADBCF714D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5BA98-EEB7-4DEE-BAF3-C8CE33B18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c9e72-06e7-4da4-b678-932987bedfb1"/>
    <ds:schemaRef ds:uri="438650f1-cf93-4721-850d-b6810b462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Presentation2024_Template_Light version</Template>
  <TotalTime>23</TotalTime>
  <Words>284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Heebo</vt:lpstr>
      <vt:lpstr>Maven Pro</vt:lpstr>
      <vt:lpstr>Söhne</vt:lpstr>
      <vt:lpstr>Wingdings</vt:lpstr>
      <vt:lpstr>Office Theme</vt:lpstr>
      <vt:lpstr>We welcome a new generation of dashboards: Revolutionizing Traffic Management! </vt:lpstr>
      <vt:lpstr>PowerPoint Presentation</vt:lpstr>
      <vt:lpstr>Introduction to the Mobility Dashboards</vt:lpstr>
      <vt:lpstr>Introduction to the Mobility Dashboards </vt:lpstr>
      <vt:lpstr>Dashboards </vt:lpstr>
      <vt:lpstr>Dashboards 1 </vt:lpstr>
      <vt:lpstr>Dashboards 2 </vt:lpstr>
      <vt:lpstr>Key Freatures of the Mobility Dashboards  </vt:lpstr>
      <vt:lpstr>Key Features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Sébastien Durbecq</dc:creator>
  <cp:lastModifiedBy>Kaoutar El Ammouri</cp:lastModifiedBy>
  <cp:revision>3</cp:revision>
  <dcterms:created xsi:type="dcterms:W3CDTF">2024-04-10T13:24:09Z</dcterms:created>
  <dcterms:modified xsi:type="dcterms:W3CDTF">2024-04-25T11:49:28Z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0x010100F72C927680AC4047B8F65AD8C1C45627</vt:lpwstr>
  </property>
</Properties>
</file>